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46" r:id="rId1"/>
  </p:sldMasterIdLst>
  <p:sldIdLst>
    <p:sldId id="257" r:id="rId2"/>
    <p:sldId id="258" r:id="rId3"/>
    <p:sldId id="259" r:id="rId4"/>
    <p:sldId id="260" r:id="rId5"/>
    <p:sldId id="261" r:id="rId6"/>
    <p:sldId id="262" r:id="rId7"/>
    <p:sldId id="263" r:id="rId8"/>
    <p:sldId id="264" r:id="rId9"/>
    <p:sldId id="266" r:id="rId10"/>
    <p:sldId id="267" r:id="rId11"/>
    <p:sldId id="26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2/8/2020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2/8/2020</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2/8/2020</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2/8/2020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2/8/2020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2/8/2020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2/8/2020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2/8/2020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2/8/2020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2/8/2020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2/8/2020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2/8/2020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List_of_postal_codes_of_Canada:_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8000" dirty="0"/>
              <a:t>Same City New Hood</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a:bodyPr>
          <a:lstStyle/>
          <a:p>
            <a:r>
              <a:rPr lang="en-US" sz="2400" dirty="0">
                <a:solidFill>
                  <a:schemeClr val="tx1">
                    <a:lumMod val="85000"/>
                    <a:lumOff val="15000"/>
                  </a:schemeClr>
                </a:solidFill>
              </a:rPr>
              <a:t>William </a:t>
            </a:r>
            <a:r>
              <a:rPr lang="en-US" sz="2400" dirty="0" err="1">
                <a:solidFill>
                  <a:schemeClr val="tx1">
                    <a:lumMod val="85000"/>
                    <a:lumOff val="15000"/>
                  </a:schemeClr>
                </a:solidFill>
              </a:rPr>
              <a:t>james</a:t>
            </a:r>
            <a:r>
              <a:rPr lang="en-US" sz="2400" dirty="0">
                <a:solidFill>
                  <a:schemeClr val="tx1">
                    <a:lumMod val="85000"/>
                    <a:lumOff val="15000"/>
                  </a:schemeClr>
                </a:solidFill>
              </a:rPr>
              <a:t> Ngana</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C2122-E291-4566-BEEC-0FFE37F7AEA6}"/>
              </a:ext>
            </a:extLst>
          </p:cNvPr>
          <p:cNvSpPr>
            <a:spLocks noGrp="1"/>
          </p:cNvSpPr>
          <p:nvPr>
            <p:ph type="title"/>
          </p:nvPr>
        </p:nvSpPr>
        <p:spPr/>
        <p:txBody>
          <a:bodyPr/>
          <a:lstStyle/>
          <a:p>
            <a:r>
              <a:rPr lang="en-CA" dirty="0"/>
              <a:t>Cluster 5</a:t>
            </a:r>
          </a:p>
        </p:txBody>
      </p:sp>
      <p:pic>
        <p:nvPicPr>
          <p:cNvPr id="6" name="Content Placeholder 5" descr="A picture containing device&#10;&#10;Description automatically generated">
            <a:extLst>
              <a:ext uri="{FF2B5EF4-FFF2-40B4-BE49-F238E27FC236}">
                <a16:creationId xmlns:a16="http://schemas.microsoft.com/office/drawing/2014/main" id="{2849E5A4-D593-4FDB-ACD1-9FE4BE588E2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59413" y="918227"/>
            <a:ext cx="5927725" cy="5083459"/>
          </a:xfrm>
        </p:spPr>
      </p:pic>
      <p:sp>
        <p:nvSpPr>
          <p:cNvPr id="4" name="Text Placeholder 3">
            <a:extLst>
              <a:ext uri="{FF2B5EF4-FFF2-40B4-BE49-F238E27FC236}">
                <a16:creationId xmlns:a16="http://schemas.microsoft.com/office/drawing/2014/main" id="{788A0D5D-4104-488C-B044-E78A4A4A95AB}"/>
              </a:ext>
            </a:extLst>
          </p:cNvPr>
          <p:cNvSpPr>
            <a:spLocks noGrp="1"/>
          </p:cNvSpPr>
          <p:nvPr>
            <p:ph type="body" sz="half" idx="2"/>
          </p:nvPr>
        </p:nvSpPr>
        <p:spPr/>
        <p:txBody>
          <a:bodyPr/>
          <a:lstStyle/>
          <a:p>
            <a:r>
              <a:rPr lang="en-CA" dirty="0"/>
              <a:t>This is a breakdown of the different venues in cluster 5 we can see the dominate venue is park</a:t>
            </a:r>
          </a:p>
        </p:txBody>
      </p:sp>
    </p:spTree>
    <p:extLst>
      <p:ext uri="{BB962C8B-B14F-4D97-AF65-F5344CB8AC3E}">
        <p14:creationId xmlns:p14="http://schemas.microsoft.com/office/powerpoint/2010/main" val="39368858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86848-658C-4A9F-AD45-569F9F45B4B6}"/>
              </a:ext>
            </a:extLst>
          </p:cNvPr>
          <p:cNvSpPr>
            <a:spLocks noGrp="1"/>
          </p:cNvSpPr>
          <p:nvPr>
            <p:ph type="title"/>
          </p:nvPr>
        </p:nvSpPr>
        <p:spPr/>
        <p:txBody>
          <a:bodyPr/>
          <a:lstStyle/>
          <a:p>
            <a:r>
              <a:rPr lang="en-CA" dirty="0"/>
              <a:t>Conclusion and Next Steps</a:t>
            </a:r>
          </a:p>
        </p:txBody>
      </p:sp>
      <p:sp>
        <p:nvSpPr>
          <p:cNvPr id="3" name="Content Placeholder 2">
            <a:extLst>
              <a:ext uri="{FF2B5EF4-FFF2-40B4-BE49-F238E27FC236}">
                <a16:creationId xmlns:a16="http://schemas.microsoft.com/office/drawing/2014/main" id="{0D1D2AB8-F1FD-475F-8B02-C9E12AA1C906}"/>
              </a:ext>
            </a:extLst>
          </p:cNvPr>
          <p:cNvSpPr>
            <a:spLocks noGrp="1"/>
          </p:cNvSpPr>
          <p:nvPr>
            <p:ph idx="1"/>
          </p:nvPr>
        </p:nvSpPr>
        <p:spPr/>
        <p:txBody>
          <a:bodyPr/>
          <a:lstStyle/>
          <a:p>
            <a:r>
              <a:rPr lang="en-US" dirty="0"/>
              <a:t>This is a very elementary look at the different postcodes in the city of Toronto. The next step into this analysis would be to look at a more in depth break down of the venues. Grouping each of them in to specific larger categories. For example all the restaurants get grouped together and from there we can find out in which postcodes restaurants do best in in general and from there we can the have a breakdown and look what kind or restaurant does better where. That or we can take a closer look at the current clusters that we have and look at economics of the areas. The different rent prices in the postcodes, and a demographic breakdown. All this would give us more information that will allow for a better grouping and for us to be better equipped to cluster the different postcodes in Toronto.</a:t>
            </a:r>
            <a:endParaRPr lang="en-CA" dirty="0"/>
          </a:p>
        </p:txBody>
      </p:sp>
    </p:spTree>
    <p:extLst>
      <p:ext uri="{BB962C8B-B14F-4D97-AF65-F5344CB8AC3E}">
        <p14:creationId xmlns:p14="http://schemas.microsoft.com/office/powerpoint/2010/main" val="9936267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CC294-4B7E-4F09-963B-DB4E0C18BE27}"/>
              </a:ext>
            </a:extLst>
          </p:cNvPr>
          <p:cNvSpPr>
            <a:spLocks noGrp="1"/>
          </p:cNvSpPr>
          <p:nvPr>
            <p:ph type="title"/>
          </p:nvPr>
        </p:nvSpPr>
        <p:spPr/>
        <p:txBody>
          <a:bodyPr/>
          <a:lstStyle/>
          <a:p>
            <a:r>
              <a:rPr lang="en-CA" dirty="0"/>
              <a:t>Problem</a:t>
            </a:r>
          </a:p>
        </p:txBody>
      </p:sp>
      <p:sp>
        <p:nvSpPr>
          <p:cNvPr id="3" name="Content Placeholder 2">
            <a:extLst>
              <a:ext uri="{FF2B5EF4-FFF2-40B4-BE49-F238E27FC236}">
                <a16:creationId xmlns:a16="http://schemas.microsoft.com/office/drawing/2014/main" id="{4C3CE726-E118-48EE-ACDD-F6BF9AD4A29B}"/>
              </a:ext>
            </a:extLst>
          </p:cNvPr>
          <p:cNvSpPr>
            <a:spLocks noGrp="1"/>
          </p:cNvSpPr>
          <p:nvPr>
            <p:ph idx="1"/>
          </p:nvPr>
        </p:nvSpPr>
        <p:spPr/>
        <p:txBody>
          <a:bodyPr/>
          <a:lstStyle/>
          <a:p>
            <a:r>
              <a:rPr lang="en-US" dirty="0"/>
              <a:t>Toronto is Canada's largest city, I has many different </a:t>
            </a:r>
            <a:r>
              <a:rPr lang="en-US" dirty="0" err="1"/>
              <a:t>neighbourhoods</a:t>
            </a:r>
            <a:r>
              <a:rPr lang="en-US" dirty="0"/>
              <a:t> with many communities. As a prospective business owner you when establishing your business you need to choose an area that would be optimal for you. The area that a business is built in can make or break it. Build in the wrong place a business can fail, but built in the right place the business will thrive and grow. Having a proper understanding of the community and the business that are already there is of great importance to prospective business owners. </a:t>
            </a:r>
            <a:endParaRPr lang="en-CA" dirty="0"/>
          </a:p>
        </p:txBody>
      </p:sp>
    </p:spTree>
    <p:extLst>
      <p:ext uri="{BB962C8B-B14F-4D97-AF65-F5344CB8AC3E}">
        <p14:creationId xmlns:p14="http://schemas.microsoft.com/office/powerpoint/2010/main" val="30196298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1DC13A-CCEC-4A31-B559-52AC1A18DF92}"/>
              </a:ext>
            </a:extLst>
          </p:cNvPr>
          <p:cNvSpPr>
            <a:spLocks noGrp="1"/>
          </p:cNvSpPr>
          <p:nvPr>
            <p:ph type="title"/>
          </p:nvPr>
        </p:nvSpPr>
        <p:spPr/>
        <p:txBody>
          <a:bodyPr/>
          <a:lstStyle/>
          <a:p>
            <a:r>
              <a:rPr lang="en-CA" dirty="0"/>
              <a:t>Interest</a:t>
            </a:r>
          </a:p>
        </p:txBody>
      </p:sp>
      <p:sp>
        <p:nvSpPr>
          <p:cNvPr id="3" name="Content Placeholder 2">
            <a:extLst>
              <a:ext uri="{FF2B5EF4-FFF2-40B4-BE49-F238E27FC236}">
                <a16:creationId xmlns:a16="http://schemas.microsoft.com/office/drawing/2014/main" id="{295C4F6B-CA9A-4FD1-9FBD-E088BFEF1E28}"/>
              </a:ext>
            </a:extLst>
          </p:cNvPr>
          <p:cNvSpPr>
            <a:spLocks noGrp="1"/>
          </p:cNvSpPr>
          <p:nvPr>
            <p:ph idx="1"/>
          </p:nvPr>
        </p:nvSpPr>
        <p:spPr/>
        <p:txBody>
          <a:bodyPr/>
          <a:lstStyle/>
          <a:p>
            <a:r>
              <a:rPr lang="en-US" dirty="0"/>
              <a:t>This problem would be of interests to anyone looking to start a restaurant or getting into the restaurant business in Toronto and trying to identify a place to put it.</a:t>
            </a:r>
            <a:endParaRPr lang="en-CA" dirty="0"/>
          </a:p>
        </p:txBody>
      </p:sp>
    </p:spTree>
    <p:extLst>
      <p:ext uri="{BB962C8B-B14F-4D97-AF65-F5344CB8AC3E}">
        <p14:creationId xmlns:p14="http://schemas.microsoft.com/office/powerpoint/2010/main" val="29596423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C0305-D3B3-45B9-A9B5-CB92C01D26FC}"/>
              </a:ext>
            </a:extLst>
          </p:cNvPr>
          <p:cNvSpPr>
            <a:spLocks noGrp="1"/>
          </p:cNvSpPr>
          <p:nvPr>
            <p:ph type="title"/>
          </p:nvPr>
        </p:nvSpPr>
        <p:spPr/>
        <p:txBody>
          <a:bodyPr/>
          <a:lstStyle/>
          <a:p>
            <a:r>
              <a:rPr lang="en-CA" dirty="0"/>
              <a:t>Data -Sources</a:t>
            </a:r>
          </a:p>
        </p:txBody>
      </p:sp>
      <p:sp>
        <p:nvSpPr>
          <p:cNvPr id="3" name="Content Placeholder 2">
            <a:extLst>
              <a:ext uri="{FF2B5EF4-FFF2-40B4-BE49-F238E27FC236}">
                <a16:creationId xmlns:a16="http://schemas.microsoft.com/office/drawing/2014/main" id="{8ED713D0-DEAA-40F4-B10C-E8AC026A744B}"/>
              </a:ext>
            </a:extLst>
          </p:cNvPr>
          <p:cNvSpPr>
            <a:spLocks noGrp="1"/>
          </p:cNvSpPr>
          <p:nvPr>
            <p:ph idx="1"/>
          </p:nvPr>
        </p:nvSpPr>
        <p:spPr/>
        <p:txBody>
          <a:bodyPr/>
          <a:lstStyle/>
          <a:p>
            <a:r>
              <a:rPr lang="en-US" dirty="0"/>
              <a:t>The main source of data that I'm going to use in this project comes from </a:t>
            </a:r>
            <a:r>
              <a:rPr lang="en-US" b="1" i="1" dirty="0">
                <a:hlinkClick r:id="rId2"/>
              </a:rPr>
              <a:t>https://en.wikipedia.org/wiki/List_of_postal_codes_of_Canada:_M</a:t>
            </a:r>
            <a:r>
              <a:rPr lang="en-US" b="1" i="1" dirty="0"/>
              <a:t>  </a:t>
            </a:r>
            <a:r>
              <a:rPr lang="en-US" dirty="0"/>
              <a:t>this is a table of all the boroughs and neighborhoods in Toronto and their postal codes.  I will also be making calls to Foursquare </a:t>
            </a:r>
            <a:r>
              <a:rPr lang="en-US" dirty="0" err="1"/>
              <a:t>api</a:t>
            </a:r>
            <a:r>
              <a:rPr lang="en-US" dirty="0"/>
              <a:t> and from there be able to extract relevant venue data for each borough. The </a:t>
            </a:r>
            <a:r>
              <a:rPr lang="en-US" dirty="0" err="1"/>
              <a:t>api</a:t>
            </a:r>
            <a:r>
              <a:rPr lang="en-US" dirty="0"/>
              <a:t> call will then return the a list of all the top 50 venues in the area and the type of venue it is</a:t>
            </a:r>
          </a:p>
          <a:p>
            <a:r>
              <a:rPr lang="en-CA" dirty="0"/>
              <a:t>When all was said and done the final data frame had 182 different venues</a:t>
            </a:r>
            <a:endParaRPr lang="en-US" dirty="0"/>
          </a:p>
        </p:txBody>
      </p:sp>
    </p:spTree>
    <p:extLst>
      <p:ext uri="{BB962C8B-B14F-4D97-AF65-F5344CB8AC3E}">
        <p14:creationId xmlns:p14="http://schemas.microsoft.com/office/powerpoint/2010/main" val="24396628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close up of a map&#10;&#10;Description automatically generated">
            <a:extLst>
              <a:ext uri="{FF2B5EF4-FFF2-40B4-BE49-F238E27FC236}">
                <a16:creationId xmlns:a16="http://schemas.microsoft.com/office/drawing/2014/main" id="{E0DECBCE-92FB-4306-97D6-B2469D923EA4}"/>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tretch/>
        </p:blipFill>
        <p:spPr>
          <a:xfrm>
            <a:off x="15" y="170819"/>
            <a:ext cx="12191985" cy="4236712"/>
          </a:xfrm>
          <a:prstGeom prst="rect">
            <a:avLst/>
          </a:prstGeom>
          <a:noFill/>
        </p:spPr>
      </p:pic>
      <p:sp>
        <p:nvSpPr>
          <p:cNvPr id="2" name="Title 1">
            <a:extLst>
              <a:ext uri="{FF2B5EF4-FFF2-40B4-BE49-F238E27FC236}">
                <a16:creationId xmlns:a16="http://schemas.microsoft.com/office/drawing/2014/main" id="{5804FEAB-B2F4-443C-8A94-26F76AAA3FB7}"/>
              </a:ext>
            </a:extLst>
          </p:cNvPr>
          <p:cNvSpPr>
            <a:spLocks noGrp="1"/>
          </p:cNvSpPr>
          <p:nvPr>
            <p:ph type="title"/>
          </p:nvPr>
        </p:nvSpPr>
        <p:spPr>
          <a:xfrm>
            <a:off x="1097279" y="4799362"/>
            <a:ext cx="10113645" cy="743682"/>
          </a:xfrm>
          <a:prstGeom prst="rect">
            <a:avLst/>
          </a:prstGeom>
        </p:spPr>
        <p:txBody>
          <a:bodyPr anchor="b">
            <a:normAutofit/>
          </a:bodyPr>
          <a:lstStyle/>
          <a:p>
            <a:r>
              <a:rPr lang="en-CA" dirty="0"/>
              <a:t>Clustering</a:t>
            </a:r>
          </a:p>
        </p:txBody>
      </p:sp>
      <p:sp>
        <p:nvSpPr>
          <p:cNvPr id="10" name="Text Placeholder 3">
            <a:extLst>
              <a:ext uri="{FF2B5EF4-FFF2-40B4-BE49-F238E27FC236}">
                <a16:creationId xmlns:a16="http://schemas.microsoft.com/office/drawing/2014/main" id="{2B78AC8B-5769-48B3-9EC4-4773315D51B9}"/>
              </a:ext>
            </a:extLst>
          </p:cNvPr>
          <p:cNvSpPr>
            <a:spLocks noGrp="1"/>
          </p:cNvSpPr>
          <p:nvPr>
            <p:ph type="body" sz="half" idx="2"/>
          </p:nvPr>
        </p:nvSpPr>
        <p:spPr>
          <a:xfrm>
            <a:off x="1097279" y="5715000"/>
            <a:ext cx="10113264" cy="609600"/>
          </a:xfrm>
        </p:spPr>
        <p:txBody>
          <a:bodyPr/>
          <a:lstStyle/>
          <a:p>
            <a:r>
              <a:rPr lang="en-US" dirty="0"/>
              <a:t>This is the postal codes in Toronto clustered with each color being a different cluster group</a:t>
            </a:r>
          </a:p>
        </p:txBody>
      </p:sp>
    </p:spTree>
    <p:extLst>
      <p:ext uri="{BB962C8B-B14F-4D97-AF65-F5344CB8AC3E}">
        <p14:creationId xmlns:p14="http://schemas.microsoft.com/office/powerpoint/2010/main" val="164598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557CB6C4-CC4C-40D2-A93C-44B623293327}"/>
              </a:ext>
            </a:extLst>
          </p:cNvPr>
          <p:cNvSpPr>
            <a:spLocks noGrp="1"/>
          </p:cNvSpPr>
          <p:nvPr>
            <p:ph type="title"/>
          </p:nvPr>
        </p:nvSpPr>
        <p:spPr>
          <a:xfrm>
            <a:off x="643466" y="786383"/>
            <a:ext cx="3517567" cy="2093975"/>
          </a:xfrm>
        </p:spPr>
        <p:txBody>
          <a:bodyPr/>
          <a:lstStyle/>
          <a:p>
            <a:r>
              <a:rPr lang="en-US" dirty="0"/>
              <a:t>Cluster 1</a:t>
            </a:r>
          </a:p>
        </p:txBody>
      </p:sp>
      <p:pic>
        <p:nvPicPr>
          <p:cNvPr id="6" name="Picture Placeholder 5" descr="A picture containing device&#10;&#10;Description automatically generated">
            <a:extLst>
              <a:ext uri="{FF2B5EF4-FFF2-40B4-BE49-F238E27FC236}">
                <a16:creationId xmlns:a16="http://schemas.microsoft.com/office/drawing/2014/main" id="{901CEE8B-F5D1-43C1-87A6-BF827F48736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4270" b="2"/>
          <a:stretch/>
        </p:blipFill>
        <p:spPr>
          <a:xfrm>
            <a:off x="5458984" y="812799"/>
            <a:ext cx="5928344" cy="5294757"/>
          </a:xfrm>
          <a:prstGeom prst="rect">
            <a:avLst/>
          </a:prstGeom>
          <a:noFill/>
        </p:spPr>
      </p:pic>
      <p:sp>
        <p:nvSpPr>
          <p:cNvPr id="13" name="Text Placeholder 3">
            <a:extLst>
              <a:ext uri="{FF2B5EF4-FFF2-40B4-BE49-F238E27FC236}">
                <a16:creationId xmlns:a16="http://schemas.microsoft.com/office/drawing/2014/main" id="{BD7244F3-4185-451D-AE09-010EBC128319}"/>
              </a:ext>
            </a:extLst>
          </p:cNvPr>
          <p:cNvSpPr>
            <a:spLocks noGrp="1"/>
          </p:cNvSpPr>
          <p:nvPr>
            <p:ph type="body" sz="half" idx="2"/>
          </p:nvPr>
        </p:nvSpPr>
        <p:spPr>
          <a:xfrm>
            <a:off x="643465" y="3043050"/>
            <a:ext cx="3517567" cy="3064505"/>
          </a:xfrm>
        </p:spPr>
        <p:txBody>
          <a:bodyPr/>
          <a:lstStyle/>
          <a:p>
            <a:r>
              <a:rPr lang="en-US" dirty="0"/>
              <a:t>This is the breakdown of the different venues in cluster 1. We can see that there is no dominate venue</a:t>
            </a:r>
          </a:p>
        </p:txBody>
      </p:sp>
    </p:spTree>
    <p:extLst>
      <p:ext uri="{BB962C8B-B14F-4D97-AF65-F5344CB8AC3E}">
        <p14:creationId xmlns:p14="http://schemas.microsoft.com/office/powerpoint/2010/main" val="11663678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7252F-D56B-4B50-B238-5F7D8C6A8FA2}"/>
              </a:ext>
            </a:extLst>
          </p:cNvPr>
          <p:cNvSpPr>
            <a:spLocks noGrp="1"/>
          </p:cNvSpPr>
          <p:nvPr>
            <p:ph type="title"/>
          </p:nvPr>
        </p:nvSpPr>
        <p:spPr/>
        <p:txBody>
          <a:bodyPr/>
          <a:lstStyle/>
          <a:p>
            <a:r>
              <a:rPr lang="en-CA" dirty="0"/>
              <a:t>Cluster 2</a:t>
            </a:r>
          </a:p>
        </p:txBody>
      </p:sp>
      <p:pic>
        <p:nvPicPr>
          <p:cNvPr id="6" name="Content Placeholder 5" descr="A picture containing device&#10;&#10;Description automatically generated">
            <a:extLst>
              <a:ext uri="{FF2B5EF4-FFF2-40B4-BE49-F238E27FC236}">
                <a16:creationId xmlns:a16="http://schemas.microsoft.com/office/drawing/2014/main" id="{29058881-23E9-4795-8A1E-7959CB051FD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59413" y="967317"/>
            <a:ext cx="5927725" cy="4985278"/>
          </a:xfrm>
        </p:spPr>
      </p:pic>
      <p:sp>
        <p:nvSpPr>
          <p:cNvPr id="4" name="Text Placeholder 3">
            <a:extLst>
              <a:ext uri="{FF2B5EF4-FFF2-40B4-BE49-F238E27FC236}">
                <a16:creationId xmlns:a16="http://schemas.microsoft.com/office/drawing/2014/main" id="{5720750E-53B1-45D2-816E-D9B53F5D439C}"/>
              </a:ext>
            </a:extLst>
          </p:cNvPr>
          <p:cNvSpPr>
            <a:spLocks noGrp="1"/>
          </p:cNvSpPr>
          <p:nvPr>
            <p:ph type="body" sz="half" idx="2"/>
          </p:nvPr>
        </p:nvSpPr>
        <p:spPr/>
        <p:txBody>
          <a:bodyPr/>
          <a:lstStyle/>
          <a:p>
            <a:r>
              <a:rPr lang="en-CA" dirty="0"/>
              <a:t>This is the breakdown of the venues in cluster 2 we can see the dominate venue is coffee shop</a:t>
            </a:r>
          </a:p>
        </p:txBody>
      </p:sp>
    </p:spTree>
    <p:extLst>
      <p:ext uri="{BB962C8B-B14F-4D97-AF65-F5344CB8AC3E}">
        <p14:creationId xmlns:p14="http://schemas.microsoft.com/office/powerpoint/2010/main" val="24643882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C2122-E291-4566-BEEC-0FFE37F7AEA6}"/>
              </a:ext>
            </a:extLst>
          </p:cNvPr>
          <p:cNvSpPr>
            <a:spLocks noGrp="1"/>
          </p:cNvSpPr>
          <p:nvPr>
            <p:ph type="title"/>
          </p:nvPr>
        </p:nvSpPr>
        <p:spPr/>
        <p:txBody>
          <a:bodyPr/>
          <a:lstStyle/>
          <a:p>
            <a:r>
              <a:rPr lang="en-CA" dirty="0"/>
              <a:t>Cluster 3</a:t>
            </a:r>
          </a:p>
        </p:txBody>
      </p:sp>
      <p:pic>
        <p:nvPicPr>
          <p:cNvPr id="6" name="Content Placeholder 5" descr="A picture containing device&#10;&#10;Description automatically generated">
            <a:extLst>
              <a:ext uri="{FF2B5EF4-FFF2-40B4-BE49-F238E27FC236}">
                <a16:creationId xmlns:a16="http://schemas.microsoft.com/office/drawing/2014/main" id="{DE1175E5-700B-4C38-B9F9-BDCF6B26613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59413" y="891579"/>
            <a:ext cx="5927725" cy="5136755"/>
          </a:xfrm>
        </p:spPr>
      </p:pic>
      <p:sp>
        <p:nvSpPr>
          <p:cNvPr id="4" name="Text Placeholder 3">
            <a:extLst>
              <a:ext uri="{FF2B5EF4-FFF2-40B4-BE49-F238E27FC236}">
                <a16:creationId xmlns:a16="http://schemas.microsoft.com/office/drawing/2014/main" id="{788A0D5D-4104-488C-B044-E78A4A4A95AB}"/>
              </a:ext>
            </a:extLst>
          </p:cNvPr>
          <p:cNvSpPr>
            <a:spLocks noGrp="1"/>
          </p:cNvSpPr>
          <p:nvPr>
            <p:ph type="body" sz="half" idx="2"/>
          </p:nvPr>
        </p:nvSpPr>
        <p:spPr/>
        <p:txBody>
          <a:bodyPr/>
          <a:lstStyle/>
          <a:p>
            <a:r>
              <a:rPr lang="en-CA" dirty="0"/>
              <a:t>This is a breakdown of the different venues in cluster 3 we can see the dominate venue is cafe</a:t>
            </a:r>
          </a:p>
        </p:txBody>
      </p:sp>
    </p:spTree>
    <p:extLst>
      <p:ext uri="{BB962C8B-B14F-4D97-AF65-F5344CB8AC3E}">
        <p14:creationId xmlns:p14="http://schemas.microsoft.com/office/powerpoint/2010/main" val="22464418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C2122-E291-4566-BEEC-0FFE37F7AEA6}"/>
              </a:ext>
            </a:extLst>
          </p:cNvPr>
          <p:cNvSpPr>
            <a:spLocks noGrp="1"/>
          </p:cNvSpPr>
          <p:nvPr>
            <p:ph type="title"/>
          </p:nvPr>
        </p:nvSpPr>
        <p:spPr/>
        <p:txBody>
          <a:bodyPr/>
          <a:lstStyle/>
          <a:p>
            <a:r>
              <a:rPr lang="en-CA" dirty="0"/>
              <a:t>Cluster 4</a:t>
            </a:r>
          </a:p>
        </p:txBody>
      </p:sp>
      <p:pic>
        <p:nvPicPr>
          <p:cNvPr id="6" name="Content Placeholder 5" descr="A picture containing device&#10;&#10;Description automatically generated">
            <a:extLst>
              <a:ext uri="{FF2B5EF4-FFF2-40B4-BE49-F238E27FC236}">
                <a16:creationId xmlns:a16="http://schemas.microsoft.com/office/drawing/2014/main" id="{25BCBF0D-2864-4B17-8898-6F6E181F0E7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59413" y="823349"/>
            <a:ext cx="5927725" cy="5273215"/>
          </a:xfrm>
        </p:spPr>
      </p:pic>
      <p:sp>
        <p:nvSpPr>
          <p:cNvPr id="4" name="Text Placeholder 3">
            <a:extLst>
              <a:ext uri="{FF2B5EF4-FFF2-40B4-BE49-F238E27FC236}">
                <a16:creationId xmlns:a16="http://schemas.microsoft.com/office/drawing/2014/main" id="{788A0D5D-4104-488C-B044-E78A4A4A95AB}"/>
              </a:ext>
            </a:extLst>
          </p:cNvPr>
          <p:cNvSpPr>
            <a:spLocks noGrp="1"/>
          </p:cNvSpPr>
          <p:nvPr>
            <p:ph type="body" sz="half" idx="2"/>
          </p:nvPr>
        </p:nvSpPr>
        <p:spPr/>
        <p:txBody>
          <a:bodyPr/>
          <a:lstStyle/>
          <a:p>
            <a:r>
              <a:rPr lang="en-CA" dirty="0"/>
              <a:t>This is a breakdown of the different venues in cluster 4 we can see the dominate venue is a split between pizza shop and </a:t>
            </a:r>
            <a:r>
              <a:rPr lang="en-CA" dirty="0" err="1"/>
              <a:t>phramacy</a:t>
            </a:r>
            <a:endParaRPr lang="en-CA" dirty="0"/>
          </a:p>
        </p:txBody>
      </p:sp>
    </p:spTree>
    <p:extLst>
      <p:ext uri="{BB962C8B-B14F-4D97-AF65-F5344CB8AC3E}">
        <p14:creationId xmlns:p14="http://schemas.microsoft.com/office/powerpoint/2010/main" val="1928209844"/>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otalTime>0</TotalTime>
  <Words>547</Words>
  <Application>Microsoft Office PowerPoint</Application>
  <PresentationFormat>Widescreen</PresentationFormat>
  <Paragraphs>23</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Bookman Old Style</vt:lpstr>
      <vt:lpstr>Calibri</vt:lpstr>
      <vt:lpstr>Franklin Gothic Book</vt:lpstr>
      <vt:lpstr>1_RetrospectVTI</vt:lpstr>
      <vt:lpstr>Same City New Hood</vt:lpstr>
      <vt:lpstr>Problem</vt:lpstr>
      <vt:lpstr>Interest</vt:lpstr>
      <vt:lpstr>Data -Sources</vt:lpstr>
      <vt:lpstr>Clustering</vt:lpstr>
      <vt:lpstr>Cluster 1</vt:lpstr>
      <vt:lpstr>Cluster 2</vt:lpstr>
      <vt:lpstr>Cluster 3</vt:lpstr>
      <vt:lpstr>Cluster 4</vt:lpstr>
      <vt:lpstr>Cluster 5</vt:lpstr>
      <vt:lpstr>Conclusion and Next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2020-02-08T19:48:03Z</dcterms:created>
  <dcterms:modified xsi:type="dcterms:W3CDTF">2020-02-08T19:58:37Z</dcterms:modified>
</cp:coreProperties>
</file>